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8" r:id="rId3"/>
    <p:sldId id="260" r:id="rId4"/>
    <p:sldId id="262" r:id="rId5"/>
    <p:sldId id="261" r:id="rId6"/>
    <p:sldId id="263" r:id="rId7"/>
    <p:sldId id="275" r:id="rId8"/>
    <p:sldId id="287" r:id="rId9"/>
    <p:sldId id="296" r:id="rId10"/>
    <p:sldId id="298" r:id="rId11"/>
    <p:sldId id="264" r:id="rId12"/>
    <p:sldId id="265" r:id="rId13"/>
    <p:sldId id="266" r:id="rId14"/>
    <p:sldId id="268" r:id="rId15"/>
    <p:sldId id="299" r:id="rId16"/>
    <p:sldId id="289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99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E3C81-D52E-605B-B4F9-A0DA418E2AE3}" v="2" dt="2020-09-11T08:17:08.170"/>
    <p1510:client id="{12FE03D9-450D-DB3F-53D1-59680367FAAC}" v="26" dt="2020-09-11T11:03:30.378"/>
    <p1510:client id="{1EBCB8CE-BD75-4F7B-0A0E-D905A9944599}" v="414" dt="2020-09-10T19:09:05.752"/>
    <p1510:client id="{3B87BB0B-ECB5-4C4F-A019-ABF72CC2113D}" v="107" dt="2020-09-10T18:55:08.535"/>
    <p1510:client id="{758AE740-EDF8-3EA5-C35B-2AEFDC02CAAC}" v="38" dt="2020-09-10T19:17:00.726"/>
    <p1510:client id="{C19EEE6A-351B-6B43-6A0C-C3C0C4B007DD}" v="71" dt="2020-09-11T11:51:37.522"/>
    <p1510:client id="{C6EB21F9-2B23-7EA5-4793-616D04B1DD6A}" v="25" dt="2020-09-11T10:17:53.229"/>
    <p1510:client id="{D3450C6B-821F-AC05-1CB0-8E9E8B8CFE18}" v="50" dt="2020-09-11T11:07:54.815"/>
  </p1510:revLst>
</p1510:revInfo>
</file>

<file path=ppt/tableStyles.xml><?xml version="1.0" encoding="utf-8"?>
<a:tblStyleLst xmlns:a="http://schemas.openxmlformats.org/drawingml/2006/main" def="{0D5EC75F-7634-451A-9BDC-DBEE08464C8F}">
  <a:tblStyle styleId="{0D5EC75F-7634-451A-9BDC-DBEE08464C8F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FBB38B6-61BC-4AA8-BAA1-219A5B72188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15ca0e25_3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1e15ca0e25_3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e15ca0e25_3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1e15ca0e25_3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6776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e15ca0e25_3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g1e15ca0e25_3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e15ca0e25_3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DTC = </a:t>
            </a: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DecisionTreeClassifier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b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dtc_param_grid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{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max_depth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None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max_features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min_samples_split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"criterion"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gini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 = </a:t>
            </a: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XGBClassifier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b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xgb_param_grid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{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n_estimators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:[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300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learning_rate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0.0001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0.2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1.5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"criterion"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gini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max_depth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8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150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max_features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adaDTC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AdaBoostClassifier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(DTC, </a:t>
            </a: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random_state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7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b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ada_param_grid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{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base_estimator__criterion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: [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gini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"entropy"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base_estimator__splitter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:   [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"best"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"random"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"algorithm"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: [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"SAMME"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"SAMME.R"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n_estimators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:[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</a:p>
          <a:p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learning_rate</a:t>
            </a:r>
            <a:r>
              <a:rPr lang="en-US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 [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0.0001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0.1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0.2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0.3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1.5</a:t>
            </a:r>
            <a:r>
              <a:rPr lang="en-US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g1e15ca0e25_3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e15ca0e25_3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S2</a:t>
            </a:r>
            <a:endParaRPr/>
          </a:p>
        </p:txBody>
      </p:sp>
      <p:sp>
        <p:nvSpPr>
          <p:cNvPr id="384" name="Google Shape;384;g1e15ca0e25_3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e15ca0e25_3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g1e15ca0e25_3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1e15ca0e25_3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g1e15ca0e25_3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e15ca0e25_3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1e15ca0e25_3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e15ca0e25_3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>
              <a:buFont typeface="Wingdings" panose="05000000000000000000" pitchFamily="2" charset="2"/>
              <a:buNone/>
            </a:pPr>
            <a:r>
              <a:rPr lang="en-US" sz="1100"/>
              <a:t>Offshore </a:t>
            </a:r>
            <a:r>
              <a:rPr lang="en-US" sz="1100" err="1"/>
              <a:t>deepwater</a:t>
            </a:r>
            <a:r>
              <a:rPr lang="en-US" sz="1100"/>
              <a:t> well – approx. $20 million</a:t>
            </a:r>
          </a:p>
          <a:p>
            <a:pPr marL="139700" indent="0">
              <a:buFont typeface="Wingdings" panose="05000000000000000000" pitchFamily="2" charset="2"/>
              <a:buNone/>
            </a:pPr>
            <a:r>
              <a:rPr lang="en-US" sz="1100"/>
              <a:t>Offshore shallow water well – approx. $ 5million</a:t>
            </a:r>
          </a:p>
          <a:p>
            <a:pPr marL="139700" indent="0">
              <a:buFont typeface="Wingdings" panose="05000000000000000000" pitchFamily="2" charset="2"/>
              <a:buNone/>
            </a:pPr>
            <a:r>
              <a:rPr lang="en-US" sz="1100"/>
              <a:t>TEN Field (Oil) Production as at May 2020 – 1,549,299.00 (</a:t>
            </a:r>
            <a:r>
              <a:rPr lang="en-US" sz="1100" err="1"/>
              <a:t>bbl</a:t>
            </a:r>
            <a:r>
              <a:rPr lang="en-US" sz="1100"/>
              <a:t>)</a:t>
            </a:r>
          </a:p>
          <a:p>
            <a:pPr marL="139700" indent="0">
              <a:buFont typeface="Wingdings" panose="05000000000000000000" pitchFamily="2" charset="2"/>
              <a:buNone/>
            </a:pPr>
            <a:r>
              <a:rPr lang="en-US" sz="1100"/>
              <a:t>Jubilee Field (Oil) Production as at May 2020 – 2,814,085.00 (</a:t>
            </a:r>
            <a:r>
              <a:rPr lang="en-US" sz="1100" err="1"/>
              <a:t>bbl</a:t>
            </a:r>
            <a:r>
              <a:rPr lang="en-US" sz="1100"/>
              <a:t>)</a:t>
            </a:r>
          </a:p>
          <a:p>
            <a:pPr marL="139700" indent="0">
              <a:buFont typeface="Wingdings" panose="05000000000000000000" pitchFamily="2" charset="2"/>
              <a:buNone/>
            </a:pPr>
            <a:r>
              <a:rPr lang="en-US" sz="1100"/>
              <a:t>(OCTP) Sankofa/</a:t>
            </a:r>
            <a:r>
              <a:rPr lang="en-US" sz="1100" err="1"/>
              <a:t>Gye</a:t>
            </a:r>
            <a:r>
              <a:rPr lang="en-US" sz="1100"/>
              <a:t> Nyame Field (Oil) Production as at May 2020 – 1,564,642.07 (</a:t>
            </a:r>
            <a:r>
              <a:rPr lang="en-US" sz="1100" err="1"/>
              <a:t>bbl</a:t>
            </a:r>
            <a:r>
              <a:rPr lang="en-US" sz="110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1e15ca0e25_3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e15ca0e25_3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1e15ca0e25_3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15ca0e25_3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1e15ca0e25_3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e15ca0e25_3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e15ca0e25_3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e15ca0e25_3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e15ca0e25_3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e15ca0e25_3_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g1e15ca0e25_3_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e15ca0e25_3_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g1e15ca0e25_3_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5380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layout">
  <p:cSld name="Cover Slide layout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G:\002-KIMS BUSINESS\007-02-Googleslidesppt\02-GSppt-Contents-Kim\20170429\07-\item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97442" y="310690"/>
            <a:ext cx="6414900" cy="325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8;p2"/>
          <p:cNvGrpSpPr/>
          <p:nvPr/>
        </p:nvGrpSpPr>
        <p:grpSpPr>
          <a:xfrm>
            <a:off x="2366" y="5048249"/>
            <a:ext cx="9141635" cy="105933"/>
            <a:chOff x="2267744" y="4865360"/>
            <a:chExt cx="8064896" cy="154663"/>
          </a:xfrm>
        </p:grpSpPr>
        <p:sp>
          <p:nvSpPr>
            <p:cNvPr id="9" name="Google Shape;9;p2"/>
            <p:cNvSpPr/>
            <p:nvPr/>
          </p:nvSpPr>
          <p:spPr>
            <a:xfrm>
              <a:off x="2267744" y="4872209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2"/>
            <p:cNvSpPr/>
            <p:nvPr/>
          </p:nvSpPr>
          <p:spPr>
            <a:xfrm>
              <a:off x="2771800" y="4872088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75856" y="487043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79912" y="487031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283968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88024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92080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796136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300192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804248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308304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812360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16416" y="486548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20472" y="486536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24528" y="48714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828584" y="48713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6575" y="4243550"/>
            <a:ext cx="91416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title"/>
          </p:nvPr>
        </p:nvSpPr>
        <p:spPr>
          <a:xfrm>
            <a:off x="6575" y="3783725"/>
            <a:ext cx="9144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asic Layout">
  <p:cSld name="1_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107504" y="1131590"/>
            <a:ext cx="8928992" cy="3888432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 txBox="1">
            <a:spLocks noGrp="1"/>
          </p:cNvSpPr>
          <p:nvPr>
            <p:ph type="subTitle" idx="1"/>
          </p:nvPr>
        </p:nvSpPr>
        <p:spPr>
          <a:xfrm>
            <a:off x="0" y="731628"/>
            <a:ext cx="9140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 descr="G:\002-KIMS BUSINESS\007-02-Googleslidesppt\02-GSppt-Contents-Kim\20170429\07-\item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5536" y="1628162"/>
            <a:ext cx="2527764" cy="2527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Layout">
  <p:cSld name="Section Break Layou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0" y="1347614"/>
            <a:ext cx="9144000" cy="2448272"/>
            <a:chOff x="0" y="1347614"/>
            <a:chExt cx="9144000" cy="2448272"/>
          </a:xfrm>
        </p:grpSpPr>
        <p:sp>
          <p:nvSpPr>
            <p:cNvPr id="31" name="Google Shape;31;p4"/>
            <p:cNvSpPr/>
            <p:nvPr/>
          </p:nvSpPr>
          <p:spPr>
            <a:xfrm>
              <a:off x="0" y="1347614"/>
              <a:ext cx="9144000" cy="2448272"/>
            </a:xfrm>
            <a:prstGeom prst="rect">
              <a:avLst/>
            </a:prstGeom>
            <a:solidFill>
              <a:srgbClr val="649941">
                <a:alpha val="8470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0" y="1923678"/>
              <a:ext cx="9144000" cy="1224136"/>
            </a:xfrm>
            <a:prstGeom prst="rect">
              <a:avLst/>
            </a:prstGeom>
            <a:solidFill>
              <a:srgbClr val="649941">
                <a:alpha val="8470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" name="Google Shape;33;p4" descr="G:\002-KIMS BUSINESS\007-02-Googleslidesppt\02-GSppt-Contents-Kim\20170429\07-\item0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0165" y="1610685"/>
            <a:ext cx="3783590" cy="191373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4265825" y="2615425"/>
            <a:ext cx="48792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4265825" y="2155600"/>
            <a:ext cx="4881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5"/>
          <p:cNvGrpSpPr/>
          <p:nvPr/>
        </p:nvGrpSpPr>
        <p:grpSpPr>
          <a:xfrm>
            <a:off x="2267744" y="0"/>
            <a:ext cx="4608512" cy="5143500"/>
            <a:chOff x="0" y="1347614"/>
            <a:chExt cx="9144000" cy="2448272"/>
          </a:xfrm>
        </p:grpSpPr>
        <p:sp>
          <p:nvSpPr>
            <p:cNvPr id="38" name="Google Shape;38;p5"/>
            <p:cNvSpPr/>
            <p:nvPr/>
          </p:nvSpPr>
          <p:spPr>
            <a:xfrm>
              <a:off x="0" y="1347614"/>
              <a:ext cx="9144000" cy="2448272"/>
            </a:xfrm>
            <a:prstGeom prst="rect">
              <a:avLst/>
            </a:prstGeom>
            <a:solidFill>
              <a:srgbClr val="649941">
                <a:alpha val="8470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2286000" y="1347614"/>
              <a:ext cx="4572000" cy="2448272"/>
            </a:xfrm>
            <a:prstGeom prst="rect">
              <a:avLst/>
            </a:prstGeom>
            <a:solidFill>
              <a:srgbClr val="649941">
                <a:alpha val="8470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" name="Google Shape;40;p5" descr="G:\002-KIMS BUSINESS\007-02-Googleslidesppt\02-GSppt-Contents-Kim\20170429\07-\item0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4999" y="987574"/>
            <a:ext cx="4034002" cy="204038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0" y="3941225"/>
            <a:ext cx="9140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0" y="3422425"/>
            <a:ext cx="9144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Layout">
  <p:cSld name="2_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07504" y="123478"/>
            <a:ext cx="8928992" cy="4896544"/>
          </a:xfrm>
          <a:prstGeom prst="rect">
            <a:avLst/>
          </a:prstGeom>
          <a:solidFill>
            <a:schemeClr val="lt1">
              <a:alpha val="8470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0" y="757904"/>
            <a:ext cx="9140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0" y="239104"/>
            <a:ext cx="9144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Contents Layout">
  <p:cSld name="Images and Contents Layou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2366" y="5048249"/>
            <a:ext cx="9141635" cy="105933"/>
            <a:chOff x="2267744" y="4865360"/>
            <a:chExt cx="8064896" cy="154663"/>
          </a:xfrm>
        </p:grpSpPr>
        <p:sp>
          <p:nvSpPr>
            <p:cNvPr id="49" name="Google Shape;49;p7"/>
            <p:cNvSpPr/>
            <p:nvPr/>
          </p:nvSpPr>
          <p:spPr>
            <a:xfrm>
              <a:off x="2267744" y="4872209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2771800" y="4872088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3275856" y="487043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3779912" y="487031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4283968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4788024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5292080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5796136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6300192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6804248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308304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7812360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8316416" y="486548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820472" y="486536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9324528" y="48714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9828584" y="48713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>
            <a:off x="683568" y="1335357"/>
            <a:ext cx="1296144" cy="10115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7"/>
          <p:cNvSpPr>
            <a:spLocks noGrp="1"/>
          </p:cNvSpPr>
          <p:nvPr>
            <p:ph type="pic" idx="3"/>
          </p:nvPr>
        </p:nvSpPr>
        <p:spPr>
          <a:xfrm>
            <a:off x="683568" y="2527876"/>
            <a:ext cx="1296144" cy="10115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7"/>
          <p:cNvSpPr>
            <a:spLocks noGrp="1"/>
          </p:cNvSpPr>
          <p:nvPr>
            <p:ph type="pic" idx="4"/>
          </p:nvPr>
        </p:nvSpPr>
        <p:spPr>
          <a:xfrm>
            <a:off x="683568" y="3720395"/>
            <a:ext cx="1296144" cy="10115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2166260" y="1335357"/>
            <a:ext cx="6977740" cy="1011600"/>
          </a:xfrm>
          <a:prstGeom prst="rect">
            <a:avLst/>
          </a:prstGeom>
          <a:solidFill>
            <a:srgbClr val="A4D14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2166260" y="2527876"/>
            <a:ext cx="6977740" cy="1011600"/>
          </a:xfrm>
          <a:prstGeom prst="rect">
            <a:avLst/>
          </a:prstGeom>
          <a:solidFill>
            <a:srgbClr val="A4D14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"/>
          <p:cNvSpPr/>
          <p:nvPr/>
        </p:nvSpPr>
        <p:spPr>
          <a:xfrm>
            <a:off x="2166260" y="3720395"/>
            <a:ext cx="6977740" cy="1011600"/>
          </a:xfrm>
          <a:prstGeom prst="rect">
            <a:avLst/>
          </a:prstGeom>
          <a:solidFill>
            <a:srgbClr val="A4D14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/>
          <p:nvPr/>
        </p:nvSpPr>
        <p:spPr>
          <a:xfrm>
            <a:off x="0" y="1335357"/>
            <a:ext cx="511906" cy="1011600"/>
          </a:xfrm>
          <a:prstGeom prst="rect">
            <a:avLst/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0" y="2527876"/>
            <a:ext cx="511906" cy="1011600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0" y="3720395"/>
            <a:ext cx="511906" cy="1011600"/>
          </a:xfrm>
          <a:prstGeom prst="rect">
            <a:avLst/>
          </a:prstGeom>
          <a:solidFill>
            <a:srgbClr val="649941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1"/>
          </p:nvPr>
        </p:nvSpPr>
        <p:spPr>
          <a:xfrm>
            <a:off x="1125" y="731628"/>
            <a:ext cx="9140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title"/>
          </p:nvPr>
        </p:nvSpPr>
        <p:spPr>
          <a:xfrm>
            <a:off x="1125" y="212828"/>
            <a:ext cx="9144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8"/>
          <p:cNvGrpSpPr/>
          <p:nvPr/>
        </p:nvGrpSpPr>
        <p:grpSpPr>
          <a:xfrm>
            <a:off x="2366" y="5048249"/>
            <a:ext cx="9141635" cy="105933"/>
            <a:chOff x="2267744" y="4865360"/>
            <a:chExt cx="8064896" cy="154663"/>
          </a:xfrm>
        </p:grpSpPr>
        <p:sp>
          <p:nvSpPr>
            <p:cNvPr id="78" name="Google Shape;78;p8"/>
            <p:cNvSpPr/>
            <p:nvPr/>
          </p:nvSpPr>
          <p:spPr>
            <a:xfrm>
              <a:off x="2267744" y="4872209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771800" y="4872088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3275856" y="487043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3779912" y="487031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283968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4788024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5292080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796136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6300192" y="48688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6804248" y="48687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308304" y="4867067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7812360" y="4866946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316416" y="4865481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820472" y="4865360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9324528" y="4871445"/>
              <a:ext cx="504056" cy="147814"/>
            </a:xfrm>
            <a:prstGeom prst="rect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9828584" y="4871324"/>
              <a:ext cx="504056" cy="147814"/>
            </a:xfrm>
            <a:prstGeom prst="rect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subTitle" idx="1"/>
          </p:nvPr>
        </p:nvSpPr>
        <p:spPr>
          <a:xfrm>
            <a:off x="0" y="731628"/>
            <a:ext cx="9140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Images and Contents Layout">
  <p:cSld name="9_Images and Contents Layou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Images and Contents Layout">
  <p:cSld name="5_Images and Contents Layou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>
            <a:spLocks noGrp="1"/>
          </p:cNvSpPr>
          <p:nvPr>
            <p:ph type="pic" idx="2"/>
          </p:nvPr>
        </p:nvSpPr>
        <p:spPr>
          <a:xfrm>
            <a:off x="3923928" y="0"/>
            <a:ext cx="5220072" cy="25717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>
            <a:spLocks noGrp="1"/>
          </p:cNvSpPr>
          <p:nvPr>
            <p:ph type="pic" idx="3"/>
          </p:nvPr>
        </p:nvSpPr>
        <p:spPr>
          <a:xfrm>
            <a:off x="683568" y="2211710"/>
            <a:ext cx="2592288" cy="2592288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9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subTitle" idx="1"/>
          </p:nvPr>
        </p:nvSpPr>
        <p:spPr>
          <a:xfrm>
            <a:off x="6575" y="3772069"/>
            <a:ext cx="91416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 sz="2800">
                <a:latin typeface="Arial"/>
                <a:ea typeface="Arial"/>
                <a:cs typeface="Arial"/>
                <a:sym typeface="Arial"/>
              </a:rPr>
              <a:t>Data Science Hackathon</a:t>
            </a:r>
            <a:r>
              <a:rPr lang="de-DE" sz="2800" b="1"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2800">
              <a:solidFill>
                <a:schemeClr val="dk1"/>
              </a:solidFill>
            </a:endParaRPr>
          </a:p>
        </p:txBody>
      </p:sp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6575" y="4076624"/>
            <a:ext cx="9144000" cy="938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Challenge Name: Break The Limit (Well Probability)</a:t>
            </a:r>
            <a:br>
              <a:rPr lang="en" sz="2400">
                <a:solidFill>
                  <a:schemeClr val="dk1"/>
                </a:solidFill>
              </a:rPr>
            </a:br>
            <a:r>
              <a:rPr lang="en" sz="2400">
                <a:solidFill>
                  <a:schemeClr val="dk1"/>
                </a:solidFill>
              </a:rPr>
              <a:t>Team Name: Cluster Champs</a:t>
            </a:r>
            <a:endParaRPr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5450B0-1079-44E9-8F2A-B799D4C52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176" y="35771"/>
            <a:ext cx="2771399" cy="647664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EE9380D-47F5-495A-83E1-6F898612D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" y="0"/>
            <a:ext cx="869700" cy="867435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C42CCC6-0111-417D-82B5-0AED6CF0D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1125" y="35771"/>
            <a:ext cx="867435" cy="8674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>
            <a:spLocks noGrp="1"/>
          </p:cNvSpPr>
          <p:nvPr>
            <p:ph type="title"/>
          </p:nvPr>
        </p:nvSpPr>
        <p:spPr>
          <a:xfrm>
            <a:off x="4084320" y="1889760"/>
            <a:ext cx="5062505" cy="1280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Deep Dive on Solution / Prototype</a:t>
            </a:r>
          </a:p>
        </p:txBody>
      </p:sp>
    </p:spTree>
    <p:extLst>
      <p:ext uri="{BB962C8B-B14F-4D97-AF65-F5344CB8AC3E}">
        <p14:creationId xmlns:p14="http://schemas.microsoft.com/office/powerpoint/2010/main" val="68654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3300" b="69"/>
          <a:stretch/>
        </p:blipFill>
        <p:spPr>
          <a:xfrm>
            <a:off x="0" y="3764103"/>
            <a:ext cx="9148390" cy="136979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353" name="Google Shape;353;p30"/>
          <p:cNvSpPr/>
          <p:nvPr/>
        </p:nvSpPr>
        <p:spPr>
          <a:xfrm>
            <a:off x="0" y="3762099"/>
            <a:ext cx="9144000" cy="1368152"/>
          </a:xfrm>
          <a:prstGeom prst="rect">
            <a:avLst/>
          </a:prstGeom>
          <a:solidFill>
            <a:srgbClr val="649941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0"/>
          <p:cNvSpPr/>
          <p:nvPr/>
        </p:nvSpPr>
        <p:spPr>
          <a:xfrm>
            <a:off x="0" y="3762099"/>
            <a:ext cx="395536" cy="1368152"/>
          </a:xfrm>
          <a:prstGeom prst="rect">
            <a:avLst/>
          </a:prstGeom>
          <a:solidFill>
            <a:srgbClr val="A4D144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0"/>
          <p:cNvSpPr/>
          <p:nvPr/>
        </p:nvSpPr>
        <p:spPr>
          <a:xfrm rot="-5400000">
            <a:off x="755765" y="4157953"/>
            <a:ext cx="576064" cy="57644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780" y="88243"/>
                </a:moveTo>
                <a:cubicBezTo>
                  <a:pt x="21351" y="84944"/>
                  <a:pt x="14517" y="80365"/>
                  <a:pt x="8667" y="74602"/>
                </a:cubicBezTo>
                <a:cubicBezTo>
                  <a:pt x="11188" y="83720"/>
                  <a:pt x="16125" y="91832"/>
                  <a:pt x="22752" y="98217"/>
                </a:cubicBezTo>
                <a:cubicBezTo>
                  <a:pt x="25154" y="95082"/>
                  <a:pt x="27145" y="91727"/>
                  <a:pt x="28780" y="88243"/>
                </a:cubicBezTo>
                <a:close/>
                <a:moveTo>
                  <a:pt x="29516" y="32485"/>
                </a:moveTo>
                <a:cubicBezTo>
                  <a:pt x="27786" y="28646"/>
                  <a:pt x="25663" y="24941"/>
                  <a:pt x="23042" y="21501"/>
                </a:cubicBezTo>
                <a:cubicBezTo>
                  <a:pt x="15792" y="28386"/>
                  <a:pt x="10518" y="37314"/>
                  <a:pt x="8119" y="47360"/>
                </a:cubicBezTo>
                <a:cubicBezTo>
                  <a:pt x="14267" y="41039"/>
                  <a:pt x="21545" y="36024"/>
                  <a:pt x="29516" y="32485"/>
                </a:cubicBezTo>
                <a:close/>
                <a:moveTo>
                  <a:pt x="35247" y="62987"/>
                </a:moveTo>
                <a:lnTo>
                  <a:pt x="8552" y="62987"/>
                </a:lnTo>
                <a:cubicBezTo>
                  <a:pt x="14807" y="70885"/>
                  <a:pt x="22814" y="77023"/>
                  <a:pt x="31804" y="81056"/>
                </a:cubicBezTo>
                <a:cubicBezTo>
                  <a:pt x="33825" y="75194"/>
                  <a:pt x="34991" y="69108"/>
                  <a:pt x="35247" y="62987"/>
                </a:cubicBezTo>
                <a:close/>
                <a:moveTo>
                  <a:pt x="35257" y="56211"/>
                </a:moveTo>
                <a:cubicBezTo>
                  <a:pt x="34993" y="50658"/>
                  <a:pt x="33989" y="45137"/>
                  <a:pt x="32275" y="39790"/>
                </a:cubicBezTo>
                <a:cubicBezTo>
                  <a:pt x="23987" y="43555"/>
                  <a:pt x="16555" y="49115"/>
                  <a:pt x="10603" y="56211"/>
                </a:cubicBezTo>
                <a:close/>
                <a:moveTo>
                  <a:pt x="55368" y="94684"/>
                </a:moveTo>
                <a:cubicBezTo>
                  <a:pt x="48332" y="94421"/>
                  <a:pt x="41457" y="93072"/>
                  <a:pt x="34944" y="90774"/>
                </a:cubicBezTo>
                <a:cubicBezTo>
                  <a:pt x="33031" y="94900"/>
                  <a:pt x="30670" y="98866"/>
                  <a:pt x="27809" y="102563"/>
                </a:cubicBezTo>
                <a:cubicBezTo>
                  <a:pt x="35585" y="108484"/>
                  <a:pt x="45059" y="112279"/>
                  <a:pt x="55368" y="113143"/>
                </a:cubicBezTo>
                <a:close/>
                <a:moveTo>
                  <a:pt x="55368" y="62987"/>
                </a:moveTo>
                <a:lnTo>
                  <a:pt x="41900" y="62987"/>
                </a:lnTo>
                <a:cubicBezTo>
                  <a:pt x="41638" y="69952"/>
                  <a:pt x="40309" y="76879"/>
                  <a:pt x="37972" y="83538"/>
                </a:cubicBezTo>
                <a:cubicBezTo>
                  <a:pt x="43529" y="85472"/>
                  <a:pt x="49381" y="86617"/>
                  <a:pt x="55368" y="86881"/>
                </a:cubicBezTo>
                <a:close/>
                <a:moveTo>
                  <a:pt x="55368" y="33843"/>
                </a:moveTo>
                <a:cubicBezTo>
                  <a:pt x="49541" y="34173"/>
                  <a:pt x="43855" y="35341"/>
                  <a:pt x="38459" y="37272"/>
                </a:cubicBezTo>
                <a:cubicBezTo>
                  <a:pt x="40480" y="43430"/>
                  <a:pt x="41643" y="49803"/>
                  <a:pt x="41904" y="56211"/>
                </a:cubicBezTo>
                <a:lnTo>
                  <a:pt x="55368" y="56211"/>
                </a:lnTo>
                <a:close/>
                <a:moveTo>
                  <a:pt x="55368" y="6856"/>
                </a:moveTo>
                <a:cubicBezTo>
                  <a:pt x="45199" y="7709"/>
                  <a:pt x="35843" y="11413"/>
                  <a:pt x="28125" y="17195"/>
                </a:cubicBezTo>
                <a:cubicBezTo>
                  <a:pt x="31202" y="21187"/>
                  <a:pt x="33686" y="25498"/>
                  <a:pt x="35690" y="29969"/>
                </a:cubicBezTo>
                <a:cubicBezTo>
                  <a:pt x="41961" y="27710"/>
                  <a:pt x="48582" y="26364"/>
                  <a:pt x="55368" y="26033"/>
                </a:cubicBezTo>
                <a:close/>
                <a:moveTo>
                  <a:pt x="80995" y="37351"/>
                </a:moveTo>
                <a:cubicBezTo>
                  <a:pt x="74992" y="35218"/>
                  <a:pt x="68645" y="33979"/>
                  <a:pt x="62149" y="33777"/>
                </a:cubicBezTo>
                <a:lnTo>
                  <a:pt x="62149" y="56211"/>
                </a:lnTo>
                <a:lnTo>
                  <a:pt x="77742" y="56211"/>
                </a:lnTo>
                <a:cubicBezTo>
                  <a:pt x="77944" y="49839"/>
                  <a:pt x="79047" y="43493"/>
                  <a:pt x="80995" y="37351"/>
                </a:cubicBezTo>
                <a:close/>
                <a:moveTo>
                  <a:pt x="81702" y="82788"/>
                </a:moveTo>
                <a:cubicBezTo>
                  <a:pt x="79431" y="76372"/>
                  <a:pt x="78114" y="69703"/>
                  <a:pt x="77802" y="62987"/>
                </a:cubicBezTo>
                <a:lnTo>
                  <a:pt x="62149" y="62987"/>
                </a:lnTo>
                <a:lnTo>
                  <a:pt x="62149" y="86861"/>
                </a:lnTo>
                <a:cubicBezTo>
                  <a:pt x="68915" y="86568"/>
                  <a:pt x="75504" y="85154"/>
                  <a:pt x="81702" y="82788"/>
                </a:cubicBezTo>
                <a:close/>
                <a:moveTo>
                  <a:pt x="91254" y="16823"/>
                </a:moveTo>
                <a:cubicBezTo>
                  <a:pt x="83038" y="10812"/>
                  <a:pt x="73011" y="7148"/>
                  <a:pt x="62149" y="6735"/>
                </a:cubicBezTo>
                <a:lnTo>
                  <a:pt x="62149" y="25971"/>
                </a:lnTo>
                <a:cubicBezTo>
                  <a:pt x="69578" y="26170"/>
                  <a:pt x="76836" y="27576"/>
                  <a:pt x="83694" y="30019"/>
                </a:cubicBezTo>
                <a:cubicBezTo>
                  <a:pt x="85703" y="25424"/>
                  <a:pt x="88216" y="20993"/>
                  <a:pt x="91254" y="16823"/>
                </a:cubicBezTo>
                <a:close/>
                <a:moveTo>
                  <a:pt x="92191" y="102478"/>
                </a:moveTo>
                <a:cubicBezTo>
                  <a:pt x="89134" y="98585"/>
                  <a:pt x="86626" y="94394"/>
                  <a:pt x="84614" y="90026"/>
                </a:cubicBezTo>
                <a:cubicBezTo>
                  <a:pt x="77503" y="92765"/>
                  <a:pt x="69928" y="94377"/>
                  <a:pt x="62149" y="94672"/>
                </a:cubicBezTo>
                <a:lnTo>
                  <a:pt x="62149" y="113264"/>
                </a:lnTo>
                <a:cubicBezTo>
                  <a:pt x="73428" y="112835"/>
                  <a:pt x="83806" y="108901"/>
                  <a:pt x="92191" y="102478"/>
                </a:cubicBezTo>
                <a:close/>
                <a:moveTo>
                  <a:pt x="108452" y="56211"/>
                </a:moveTo>
                <a:cubicBezTo>
                  <a:pt x="102585" y="49213"/>
                  <a:pt x="95286" y="43712"/>
                  <a:pt x="87165" y="39928"/>
                </a:cubicBezTo>
                <a:cubicBezTo>
                  <a:pt x="85533" y="45240"/>
                  <a:pt x="84594" y="50713"/>
                  <a:pt x="84387" y="56211"/>
                </a:cubicBezTo>
                <a:close/>
                <a:moveTo>
                  <a:pt x="108893" y="62987"/>
                </a:moveTo>
                <a:lnTo>
                  <a:pt x="84451" y="62987"/>
                </a:lnTo>
                <a:cubicBezTo>
                  <a:pt x="84750" y="68783"/>
                  <a:pt x="85872" y="74538"/>
                  <a:pt x="87772" y="80093"/>
                </a:cubicBezTo>
                <a:cubicBezTo>
                  <a:pt x="95898" y="76042"/>
                  <a:pt x="103149" y="70263"/>
                  <a:pt x="108893" y="62987"/>
                </a:cubicBezTo>
                <a:close/>
                <a:moveTo>
                  <a:pt x="111997" y="48352"/>
                </a:moveTo>
                <a:cubicBezTo>
                  <a:pt x="109700" y="37715"/>
                  <a:pt x="104172" y="28286"/>
                  <a:pt x="96490" y="21123"/>
                </a:cubicBezTo>
                <a:cubicBezTo>
                  <a:pt x="93775" y="24712"/>
                  <a:pt x="91592" y="28582"/>
                  <a:pt x="89828" y="32588"/>
                </a:cubicBezTo>
                <a:cubicBezTo>
                  <a:pt x="98115" y="36327"/>
                  <a:pt x="105653" y="41662"/>
                  <a:pt x="111997" y="48352"/>
                </a:cubicBezTo>
                <a:close/>
                <a:moveTo>
                  <a:pt x="112044" y="71427"/>
                </a:moveTo>
                <a:cubicBezTo>
                  <a:pt x="105949" y="78076"/>
                  <a:pt x="98693" y="83450"/>
                  <a:pt x="90692" y="87326"/>
                </a:cubicBezTo>
                <a:cubicBezTo>
                  <a:pt x="92451" y="91123"/>
                  <a:pt x="94624" y="94770"/>
                  <a:pt x="97268" y="98161"/>
                </a:cubicBezTo>
                <a:cubicBezTo>
                  <a:pt x="104590" y="91027"/>
                  <a:pt x="109851" y="81796"/>
                  <a:pt x="112044" y="71427"/>
                </a:cubicBezTo>
                <a:close/>
                <a:moveTo>
                  <a:pt x="120000" y="60000"/>
                </a:moveTo>
                <a:cubicBezTo>
                  <a:pt x="120000" y="93137"/>
                  <a:pt x="93119" y="120000"/>
                  <a:pt x="59960" y="120000"/>
                </a:cubicBezTo>
                <a:cubicBezTo>
                  <a:pt x="27805" y="120000"/>
                  <a:pt x="1554" y="94738"/>
                  <a:pt x="72" y="62987"/>
                </a:cubicBezTo>
                <a:lnTo>
                  <a:pt x="0" y="62987"/>
                </a:lnTo>
                <a:lnTo>
                  <a:pt x="0" y="56211"/>
                </a:lnTo>
                <a:lnTo>
                  <a:pt x="103" y="56211"/>
                </a:lnTo>
                <a:cubicBezTo>
                  <a:pt x="1902" y="26359"/>
                  <a:pt x="25603" y="2427"/>
                  <a:pt x="55368" y="231"/>
                </a:cubicBezTo>
                <a:lnTo>
                  <a:pt x="55368" y="0"/>
                </a:lnTo>
                <a:lnTo>
                  <a:pt x="59960" y="0"/>
                </a:lnTo>
                <a:lnTo>
                  <a:pt x="62149" y="0"/>
                </a:lnTo>
                <a:lnTo>
                  <a:pt x="62149" y="110"/>
                </a:lnTo>
                <a:cubicBezTo>
                  <a:pt x="94295" y="1191"/>
                  <a:pt x="120000" y="27595"/>
                  <a:pt x="120000" y="600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30"/>
          <p:cNvSpPr txBox="1"/>
          <p:nvPr/>
        </p:nvSpPr>
        <p:spPr>
          <a:xfrm>
            <a:off x="1475655" y="3906115"/>
            <a:ext cx="6980367" cy="1132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" sz="3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 Comparism by Accuracy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899B3F-CDD5-4617-9822-DC6092400C9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557129" y="507473"/>
            <a:ext cx="6038021" cy="29177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1"/>
          <p:cNvSpPr/>
          <p:nvPr/>
        </p:nvSpPr>
        <p:spPr>
          <a:xfrm>
            <a:off x="3807419" y="1402580"/>
            <a:ext cx="1529162" cy="1529162"/>
          </a:xfrm>
          <a:prstGeom prst="diamond">
            <a:avLst/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1"/>
          <p:cNvSpPr/>
          <p:nvPr/>
        </p:nvSpPr>
        <p:spPr>
          <a:xfrm>
            <a:off x="1619672" y="3435846"/>
            <a:ext cx="1080120" cy="1080120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1"/>
          <p:cNvSpPr/>
          <p:nvPr/>
        </p:nvSpPr>
        <p:spPr>
          <a:xfrm>
            <a:off x="6588224" y="3435846"/>
            <a:ext cx="1080120" cy="1080120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1"/>
          <p:cNvSpPr/>
          <p:nvPr/>
        </p:nvSpPr>
        <p:spPr>
          <a:xfrm>
            <a:off x="1987946" y="3804622"/>
            <a:ext cx="343572" cy="34256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close/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close/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close/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close/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close/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close/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close/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close/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close/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close/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  <a:close/>
              </a:path>
            </a:pathLst>
          </a:cu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1"/>
          <p:cNvSpPr/>
          <p:nvPr/>
        </p:nvSpPr>
        <p:spPr>
          <a:xfrm>
            <a:off x="6924554" y="3772176"/>
            <a:ext cx="407460" cy="4074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2419" y="72135"/>
                </a:moveTo>
                <a:lnTo>
                  <a:pt x="31039" y="106364"/>
                </a:lnTo>
                <a:cubicBezTo>
                  <a:pt x="48614" y="117343"/>
                  <a:pt x="70886" y="117439"/>
                  <a:pt x="88556" y="106615"/>
                </a:cubicBezTo>
                <a:lnTo>
                  <a:pt x="67470" y="72194"/>
                </a:lnTo>
                <a:cubicBezTo>
                  <a:pt x="65314" y="73574"/>
                  <a:pt x="62747" y="74346"/>
                  <a:pt x="60000" y="74346"/>
                </a:cubicBezTo>
                <a:cubicBezTo>
                  <a:pt x="57208" y="74346"/>
                  <a:pt x="54602" y="73548"/>
                  <a:pt x="52419" y="72135"/>
                </a:cubicBezTo>
                <a:close/>
                <a:moveTo>
                  <a:pt x="60000" y="50036"/>
                </a:moveTo>
                <a:cubicBezTo>
                  <a:pt x="54497" y="50036"/>
                  <a:pt x="50036" y="54497"/>
                  <a:pt x="50036" y="60000"/>
                </a:cubicBezTo>
                <a:cubicBezTo>
                  <a:pt x="50036" y="65503"/>
                  <a:pt x="54497" y="69964"/>
                  <a:pt x="60000" y="69964"/>
                </a:cubicBezTo>
                <a:cubicBezTo>
                  <a:pt x="65503" y="69964"/>
                  <a:pt x="69964" y="65503"/>
                  <a:pt x="69964" y="60000"/>
                </a:cubicBezTo>
                <a:cubicBezTo>
                  <a:pt x="69964" y="54497"/>
                  <a:pt x="65503" y="50036"/>
                  <a:pt x="60000" y="50036"/>
                </a:cubicBezTo>
                <a:close/>
                <a:moveTo>
                  <a:pt x="86091" y="11961"/>
                </a:moveTo>
                <a:lnTo>
                  <a:pt x="66816" y="47449"/>
                </a:lnTo>
                <a:cubicBezTo>
                  <a:pt x="71315" y="49821"/>
                  <a:pt x="74346" y="54556"/>
                  <a:pt x="74346" y="60000"/>
                </a:cubicBezTo>
                <a:lnTo>
                  <a:pt x="74296" y="60496"/>
                </a:lnTo>
                <a:lnTo>
                  <a:pt x="114633" y="61898"/>
                </a:lnTo>
                <a:cubicBezTo>
                  <a:pt x="115353" y="41188"/>
                  <a:pt x="104301" y="21852"/>
                  <a:pt x="86091" y="11961"/>
                </a:cubicBezTo>
                <a:close/>
                <a:moveTo>
                  <a:pt x="34327" y="11736"/>
                </a:moveTo>
                <a:cubicBezTo>
                  <a:pt x="16032" y="21468"/>
                  <a:pt x="4812" y="40707"/>
                  <a:pt x="5351" y="61423"/>
                </a:cubicBezTo>
                <a:lnTo>
                  <a:pt x="45691" y="60372"/>
                </a:lnTo>
                <a:cubicBezTo>
                  <a:pt x="45655" y="60249"/>
                  <a:pt x="45653" y="60124"/>
                  <a:pt x="45653" y="60000"/>
                </a:cubicBezTo>
                <a:cubicBezTo>
                  <a:pt x="45653" y="54512"/>
                  <a:pt x="48734" y="49744"/>
                  <a:pt x="53292" y="47390"/>
                </a:cubicBez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1"/>
          <p:cNvSpPr/>
          <p:nvPr/>
        </p:nvSpPr>
        <p:spPr>
          <a:xfrm>
            <a:off x="4341812" y="1935050"/>
            <a:ext cx="460375" cy="46422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8" name="Google Shape;368;p31"/>
          <p:cNvCxnSpPr>
            <a:stCxn id="362" idx="2"/>
          </p:cNvCxnSpPr>
          <p:nvPr/>
        </p:nvCxnSpPr>
        <p:spPr>
          <a:xfrm>
            <a:off x="4572000" y="2931742"/>
            <a:ext cx="0" cy="504000"/>
          </a:xfrm>
          <a:prstGeom prst="straightConnector1">
            <a:avLst/>
          </a:prstGeom>
          <a:noFill/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1" name="Google Shape;371;p31"/>
          <p:cNvSpPr txBox="1"/>
          <p:nvPr/>
        </p:nvSpPr>
        <p:spPr>
          <a:xfrm>
            <a:off x="3237034" y="3583824"/>
            <a:ext cx="2669930" cy="41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Adaboost</a:t>
            </a:r>
            <a:endParaRPr sz="2800" b="1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824767" y="1855605"/>
            <a:ext cx="2669930" cy="41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1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1"/>
          <p:cNvSpPr txBox="1"/>
          <p:nvPr/>
        </p:nvSpPr>
        <p:spPr>
          <a:xfrm>
            <a:off x="5793319" y="1748956"/>
            <a:ext cx="2669930" cy="45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XGBoost</a:t>
            </a:r>
            <a:endParaRPr sz="1200" b="1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8" name="Google Shape;378;p31"/>
          <p:cNvCxnSpPr/>
          <p:nvPr/>
        </p:nvCxnSpPr>
        <p:spPr>
          <a:xfrm>
            <a:off x="2159732" y="2399272"/>
            <a:ext cx="0" cy="1036574"/>
          </a:xfrm>
          <a:prstGeom prst="straightConnector1">
            <a:avLst/>
          </a:prstGeom>
          <a:noFill/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9" name="Google Shape;379;p31"/>
          <p:cNvCxnSpPr/>
          <p:nvPr/>
        </p:nvCxnSpPr>
        <p:spPr>
          <a:xfrm>
            <a:off x="7128284" y="2399272"/>
            <a:ext cx="0" cy="1036574"/>
          </a:xfrm>
          <a:prstGeom prst="straightConnector1">
            <a:avLst/>
          </a:prstGeom>
          <a:noFill/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31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000"/>
              <a:t>Hyperparameter Tuning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2"/>
          <p:cNvSpPr txBox="1">
            <a:spLocks noGrp="1"/>
          </p:cNvSpPr>
          <p:nvPr>
            <p:ph type="title"/>
          </p:nvPr>
        </p:nvSpPr>
        <p:spPr>
          <a:xfrm>
            <a:off x="0" y="337067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4000"/>
              <a:t>Most Important Feature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24E4F8-398E-43BA-9EA1-F90D40B0E96D}"/>
              </a:ext>
            </a:extLst>
          </p:cNvPr>
          <p:cNvPicPr/>
          <p:nvPr/>
        </p:nvPicPr>
        <p:blipFill rotWithShape="1">
          <a:blip r:embed="rId3"/>
          <a:srcRect l="128" t="-678" r="51410" b="52412"/>
          <a:stretch/>
        </p:blipFill>
        <p:spPr bwMode="auto">
          <a:xfrm>
            <a:off x="2752980" y="1256628"/>
            <a:ext cx="3634740" cy="34226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34"/>
          <p:cNvGrpSpPr/>
          <p:nvPr/>
        </p:nvGrpSpPr>
        <p:grpSpPr>
          <a:xfrm>
            <a:off x="2375936" y="1914153"/>
            <a:ext cx="4392128" cy="1620000"/>
            <a:chOff x="2375936" y="2061640"/>
            <a:chExt cx="4392128" cy="1620000"/>
          </a:xfrm>
        </p:grpSpPr>
        <p:sp>
          <p:nvSpPr>
            <p:cNvPr id="405" name="Google Shape;405;p34"/>
            <p:cNvSpPr/>
            <p:nvPr/>
          </p:nvSpPr>
          <p:spPr>
            <a:xfrm>
              <a:off x="5148064" y="2061640"/>
              <a:ext cx="1620000" cy="1620000"/>
            </a:xfrm>
            <a:prstGeom prst="diamond">
              <a:avLst/>
            </a:prstGeom>
            <a:gradFill>
              <a:gsLst>
                <a:gs pos="0">
                  <a:srgbClr val="C8E38D"/>
                </a:gs>
                <a:gs pos="100000">
                  <a:srgbClr val="C8E38D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2375936" y="2061640"/>
              <a:ext cx="1620000" cy="1620000"/>
            </a:xfrm>
            <a:prstGeom prst="diamond">
              <a:avLst/>
            </a:prstGeom>
            <a:gradFill>
              <a:gsLst>
                <a:gs pos="0">
                  <a:srgbClr val="C8E38D"/>
                </a:gs>
                <a:gs pos="100000">
                  <a:srgbClr val="C8E38D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4572000" y="2241640"/>
              <a:ext cx="1260000" cy="1260000"/>
            </a:xfrm>
            <a:prstGeom prst="diamond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4"/>
            <p:cNvSpPr/>
            <p:nvPr/>
          </p:nvSpPr>
          <p:spPr>
            <a:xfrm>
              <a:off x="3312000" y="2241640"/>
              <a:ext cx="1260000" cy="1260000"/>
            </a:xfrm>
            <a:prstGeom prst="diamond">
              <a:avLst/>
            </a:prstGeom>
            <a:solidFill>
              <a:srgbClr val="A4D1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4122958" y="2421640"/>
              <a:ext cx="900000" cy="900000"/>
            </a:xfrm>
            <a:prstGeom prst="diamond">
              <a:avLst/>
            </a:prstGeom>
            <a:solidFill>
              <a:srgbClr val="6499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" name="Google Shape;410;p34"/>
          <p:cNvSpPr/>
          <p:nvPr/>
        </p:nvSpPr>
        <p:spPr>
          <a:xfrm>
            <a:off x="6781277" y="1899315"/>
            <a:ext cx="325602" cy="32832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4"/>
          <p:cNvSpPr/>
          <p:nvPr/>
        </p:nvSpPr>
        <p:spPr>
          <a:xfrm>
            <a:off x="5151854" y="2574668"/>
            <a:ext cx="292564" cy="27386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34"/>
          <p:cNvSpPr/>
          <p:nvPr/>
        </p:nvSpPr>
        <p:spPr>
          <a:xfrm>
            <a:off x="5958064" y="2606162"/>
            <a:ext cx="347107" cy="20417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2843808" y="2565415"/>
            <a:ext cx="262122" cy="26135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close/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close/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close/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close/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close/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close/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close/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close/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close/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close/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4"/>
          <p:cNvSpPr/>
          <p:nvPr/>
        </p:nvSpPr>
        <p:spPr>
          <a:xfrm>
            <a:off x="3715570" y="2568721"/>
            <a:ext cx="310864" cy="31086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2419" y="72135"/>
                </a:moveTo>
                <a:lnTo>
                  <a:pt x="31039" y="106364"/>
                </a:lnTo>
                <a:cubicBezTo>
                  <a:pt x="48614" y="117343"/>
                  <a:pt x="70886" y="117439"/>
                  <a:pt x="88556" y="106615"/>
                </a:cubicBezTo>
                <a:lnTo>
                  <a:pt x="67470" y="72194"/>
                </a:lnTo>
                <a:cubicBezTo>
                  <a:pt x="65314" y="73574"/>
                  <a:pt x="62747" y="74346"/>
                  <a:pt x="60000" y="74346"/>
                </a:cubicBezTo>
                <a:cubicBezTo>
                  <a:pt x="57208" y="74346"/>
                  <a:pt x="54602" y="73548"/>
                  <a:pt x="52419" y="72135"/>
                </a:cubicBezTo>
                <a:close/>
                <a:moveTo>
                  <a:pt x="60000" y="50036"/>
                </a:moveTo>
                <a:cubicBezTo>
                  <a:pt x="54497" y="50036"/>
                  <a:pt x="50036" y="54497"/>
                  <a:pt x="50036" y="60000"/>
                </a:cubicBezTo>
                <a:cubicBezTo>
                  <a:pt x="50036" y="65503"/>
                  <a:pt x="54497" y="69964"/>
                  <a:pt x="60000" y="69964"/>
                </a:cubicBezTo>
                <a:cubicBezTo>
                  <a:pt x="65503" y="69964"/>
                  <a:pt x="69964" y="65503"/>
                  <a:pt x="69964" y="60000"/>
                </a:cubicBezTo>
                <a:cubicBezTo>
                  <a:pt x="69964" y="54497"/>
                  <a:pt x="65503" y="50036"/>
                  <a:pt x="60000" y="50036"/>
                </a:cubicBezTo>
                <a:close/>
                <a:moveTo>
                  <a:pt x="86091" y="11961"/>
                </a:moveTo>
                <a:lnTo>
                  <a:pt x="66816" y="47449"/>
                </a:lnTo>
                <a:cubicBezTo>
                  <a:pt x="71315" y="49821"/>
                  <a:pt x="74346" y="54556"/>
                  <a:pt x="74346" y="60000"/>
                </a:cubicBezTo>
                <a:lnTo>
                  <a:pt x="74296" y="60496"/>
                </a:lnTo>
                <a:lnTo>
                  <a:pt x="114633" y="61898"/>
                </a:lnTo>
                <a:cubicBezTo>
                  <a:pt x="115353" y="41188"/>
                  <a:pt x="104301" y="21852"/>
                  <a:pt x="86091" y="11961"/>
                </a:cubicBezTo>
                <a:close/>
                <a:moveTo>
                  <a:pt x="34327" y="11736"/>
                </a:moveTo>
                <a:cubicBezTo>
                  <a:pt x="16032" y="21468"/>
                  <a:pt x="4812" y="40707"/>
                  <a:pt x="5351" y="61423"/>
                </a:cubicBezTo>
                <a:lnTo>
                  <a:pt x="45691" y="60372"/>
                </a:lnTo>
                <a:cubicBezTo>
                  <a:pt x="45655" y="60249"/>
                  <a:pt x="45653" y="60124"/>
                  <a:pt x="45653" y="60000"/>
                </a:cubicBezTo>
                <a:cubicBezTo>
                  <a:pt x="45653" y="54512"/>
                  <a:pt x="48734" y="49744"/>
                  <a:pt x="53292" y="47390"/>
                </a:cubicBez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34"/>
          <p:cNvSpPr/>
          <p:nvPr/>
        </p:nvSpPr>
        <p:spPr>
          <a:xfrm>
            <a:off x="4412226" y="2550369"/>
            <a:ext cx="344685" cy="34756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34"/>
          <p:cNvGrpSpPr/>
          <p:nvPr/>
        </p:nvGrpSpPr>
        <p:grpSpPr>
          <a:xfrm>
            <a:off x="333053" y="1356015"/>
            <a:ext cx="2357003" cy="923330"/>
            <a:chOff x="2551705" y="4283314"/>
            <a:chExt cx="2357003" cy="923330"/>
          </a:xfrm>
        </p:grpSpPr>
        <p:sp>
          <p:nvSpPr>
            <p:cNvPr id="417" name="Google Shape;417;p34"/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r"/>
              <a:r>
                <a:rPr lang="en" sz="1200">
                  <a:solidFill>
                    <a:srgbClr val="595959"/>
                  </a:solidFill>
                </a:rPr>
                <a:t>Cost-Effective</a:t>
              </a:r>
              <a:endParaRPr lang="en" sz="1200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8" name="Google Shape;418;p34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595959"/>
                  </a:solidFill>
                </a:rPr>
                <a:t>Cost</a:t>
              </a:r>
              <a:endParaRPr lang="en" sz="1200" b="1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19" name="Google Shape;419;p34"/>
          <p:cNvGrpSpPr/>
          <p:nvPr/>
        </p:nvGrpSpPr>
        <p:grpSpPr>
          <a:xfrm>
            <a:off x="323528" y="3365553"/>
            <a:ext cx="2336966" cy="1300735"/>
            <a:chOff x="2551705" y="4283314"/>
            <a:chExt cx="2336966" cy="1300735"/>
          </a:xfrm>
        </p:grpSpPr>
        <p:sp>
          <p:nvSpPr>
            <p:cNvPr id="420" name="Google Shape;420;p34"/>
            <p:cNvSpPr txBox="1"/>
            <p:nvPr/>
          </p:nvSpPr>
          <p:spPr>
            <a:xfrm>
              <a:off x="2562489" y="4560313"/>
              <a:ext cx="2324653" cy="1023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r"/>
              <a:r>
                <a:rPr lang="en" sz="1200">
                  <a:solidFill>
                    <a:srgbClr val="595959"/>
                  </a:solidFill>
                </a:rPr>
                <a:t>If S2 &gt;= 20 mg HC/ g rock and TOC &gt;= 4, you will have the highest probability of your well producing oil</a:t>
              </a:r>
              <a:endParaRPr lang="en" sz="1200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1" name="Google Shape;421;p34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r"/>
              <a:r>
                <a:rPr lang="en" sz="1200" b="1">
                  <a:solidFill>
                    <a:srgbClr val="595959"/>
                  </a:solidFill>
                </a:rPr>
                <a:t>Highest Probability</a:t>
              </a:r>
              <a:endParaRPr lang="en" sz="1200" b="1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22" name="Google Shape;422;p34"/>
          <p:cNvGrpSpPr/>
          <p:nvPr/>
        </p:nvGrpSpPr>
        <p:grpSpPr>
          <a:xfrm>
            <a:off x="6463469" y="1356015"/>
            <a:ext cx="2357003" cy="923330"/>
            <a:chOff x="2551705" y="4283314"/>
            <a:chExt cx="2357003" cy="923330"/>
          </a:xfrm>
        </p:grpSpPr>
        <p:sp>
          <p:nvSpPr>
            <p:cNvPr id="423" name="Google Shape;423;p34"/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" sz="1200">
                  <a:solidFill>
                    <a:srgbClr val="595959"/>
                  </a:solidFill>
                </a:rPr>
                <a:t>Saves time in well exploration</a:t>
              </a:r>
              <a:endParaRPr lang="en" sz="1200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4" name="Google Shape;424;p34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595959"/>
                  </a:solidFill>
                </a:rPr>
                <a:t>Time</a:t>
              </a:r>
              <a:endParaRPr lang="en" sz="1200" b="1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25" name="Google Shape;425;p34"/>
          <p:cNvGrpSpPr/>
          <p:nvPr/>
        </p:nvGrpSpPr>
        <p:grpSpPr>
          <a:xfrm>
            <a:off x="6433907" y="3365553"/>
            <a:ext cx="2357003" cy="923330"/>
            <a:chOff x="2551705" y="4283314"/>
            <a:chExt cx="2357003" cy="923330"/>
          </a:xfrm>
        </p:grpSpPr>
        <p:sp>
          <p:nvSpPr>
            <p:cNvPr id="426" name="Google Shape;426;p34"/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" sz="1200">
                  <a:solidFill>
                    <a:srgbClr val="595959"/>
                  </a:solidFill>
                </a:rPr>
                <a:t>This is the first step in machine learning for classifying different wells</a:t>
              </a:r>
              <a:endParaRPr lang="en" sz="1200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7" name="Google Shape;427;p34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" sz="1200" b="1">
                  <a:solidFill>
                    <a:srgbClr val="595959"/>
                  </a:solidFill>
                </a:rPr>
                <a:t>Further Research</a:t>
              </a:r>
              <a:endParaRPr lang="en" sz="1200" b="1">
                <a:solidFill>
                  <a:srgbClr val="595959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28" name="Google Shape;428;p34"/>
          <p:cNvGrpSpPr/>
          <p:nvPr/>
        </p:nvGrpSpPr>
        <p:grpSpPr>
          <a:xfrm>
            <a:off x="3396542" y="3393080"/>
            <a:ext cx="2357003" cy="923330"/>
            <a:chOff x="2551705" y="4283314"/>
            <a:chExt cx="2357003" cy="923330"/>
          </a:xfrm>
        </p:grpSpPr>
        <p:sp>
          <p:nvSpPr>
            <p:cNvPr id="429" name="Google Shape;429;p34"/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595959"/>
                  </a:solidFill>
                </a:rPr>
                <a:t>T</a:t>
              </a:r>
              <a:r>
                <a:rPr lang="en-US"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he best classifier was the AdaBoost as it performed best on all metrics</a:t>
              </a:r>
              <a:endPara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4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Best Classifier</a:t>
              </a:r>
              <a:endParaRPr sz="12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31" name="Google Shape;431;p34"/>
          <p:cNvCxnSpPr>
            <a:stCxn id="406" idx="0"/>
          </p:cNvCxnSpPr>
          <p:nvPr/>
        </p:nvCxnSpPr>
        <p:spPr>
          <a:xfrm rot="5400000" flipH="1">
            <a:off x="2818436" y="1546653"/>
            <a:ext cx="209700" cy="525300"/>
          </a:xfrm>
          <a:prstGeom prst="bentConnector2">
            <a:avLst/>
          </a:prstGeom>
          <a:noFill/>
          <a:ln w="12700" cap="flat" cmpd="sng">
            <a:solidFill>
              <a:srgbClr val="595959"/>
            </a:solidFill>
            <a:prstDash val="dot"/>
            <a:round/>
            <a:headEnd type="none" w="sm" len="sm"/>
            <a:tailEnd type="triangle" w="med" len="med"/>
          </a:ln>
        </p:spPr>
      </p:cxnSp>
      <p:cxnSp>
        <p:nvCxnSpPr>
          <p:cNvPr id="432" name="Google Shape;432;p34"/>
          <p:cNvCxnSpPr>
            <a:stCxn id="405" idx="0"/>
          </p:cNvCxnSpPr>
          <p:nvPr/>
        </p:nvCxnSpPr>
        <p:spPr>
          <a:xfrm rot="-5400000">
            <a:off x="6104464" y="1574553"/>
            <a:ext cx="193200" cy="486000"/>
          </a:xfrm>
          <a:prstGeom prst="bentConnector2">
            <a:avLst/>
          </a:prstGeom>
          <a:noFill/>
          <a:ln w="12700" cap="flat" cmpd="sng">
            <a:solidFill>
              <a:srgbClr val="595959"/>
            </a:solidFill>
            <a:prstDash val="dot"/>
            <a:round/>
            <a:headEnd type="none" w="sm" len="sm"/>
            <a:tailEnd type="triangle" w="med" len="med"/>
          </a:ln>
        </p:spPr>
      </p:cxnSp>
      <p:cxnSp>
        <p:nvCxnSpPr>
          <p:cNvPr id="433" name="Google Shape;433;p34"/>
          <p:cNvCxnSpPr>
            <a:endCxn id="430" idx="0"/>
          </p:cNvCxnSpPr>
          <p:nvPr/>
        </p:nvCxnSpPr>
        <p:spPr>
          <a:xfrm>
            <a:off x="4563525" y="3239180"/>
            <a:ext cx="1500" cy="153900"/>
          </a:xfrm>
          <a:prstGeom prst="straightConnector1">
            <a:avLst/>
          </a:prstGeom>
          <a:noFill/>
          <a:ln w="12700" cap="flat" cmpd="sng">
            <a:solidFill>
              <a:srgbClr val="595959"/>
            </a:solidFill>
            <a:prstDash val="dot"/>
            <a:round/>
            <a:headEnd type="none" w="sm" len="sm"/>
            <a:tailEnd type="triangle" w="med" len="med"/>
          </a:ln>
        </p:spPr>
      </p:cxnSp>
      <p:cxnSp>
        <p:nvCxnSpPr>
          <p:cNvPr id="434" name="Google Shape;434;p34"/>
          <p:cNvCxnSpPr/>
          <p:nvPr/>
        </p:nvCxnSpPr>
        <p:spPr>
          <a:xfrm flipH="1">
            <a:off x="2843914" y="3328250"/>
            <a:ext cx="1105500" cy="467700"/>
          </a:xfrm>
          <a:prstGeom prst="bentConnector3">
            <a:avLst>
              <a:gd name="adj1" fmla="val 40527"/>
            </a:avLst>
          </a:prstGeom>
          <a:noFill/>
          <a:ln w="12700" cap="flat" cmpd="sng">
            <a:solidFill>
              <a:srgbClr val="595959"/>
            </a:solidFill>
            <a:prstDash val="dot"/>
            <a:round/>
            <a:headEnd type="none" w="sm" len="sm"/>
            <a:tailEnd type="triangle" w="med" len="med"/>
          </a:ln>
        </p:spPr>
      </p:cxnSp>
      <p:cxnSp>
        <p:nvCxnSpPr>
          <p:cNvPr id="435" name="Google Shape;435;p34"/>
          <p:cNvCxnSpPr/>
          <p:nvPr/>
        </p:nvCxnSpPr>
        <p:spPr>
          <a:xfrm>
            <a:off x="5208462" y="3328251"/>
            <a:ext cx="1105500" cy="467700"/>
          </a:xfrm>
          <a:prstGeom prst="bentConnector3">
            <a:avLst>
              <a:gd name="adj1" fmla="val 40527"/>
            </a:avLst>
          </a:prstGeom>
          <a:noFill/>
          <a:ln w="12700" cap="flat" cmpd="sng">
            <a:solidFill>
              <a:srgbClr val="595959"/>
            </a:solidFill>
            <a:prstDash val="dot"/>
            <a:round/>
            <a:headEnd type="none" w="sm" len="sm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90986B9-CB79-4E70-90AC-B42F8E0C289E}"/>
              </a:ext>
            </a:extLst>
          </p:cNvPr>
          <p:cNvSpPr txBox="1"/>
          <p:nvPr/>
        </p:nvSpPr>
        <p:spPr>
          <a:xfrm>
            <a:off x="3314" y="189672"/>
            <a:ext cx="912909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/>
              <a:t>Summary</a:t>
            </a:r>
            <a:r>
              <a:rPr lang="en-US" sz="3600"/>
              <a:t> and Call for Action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FF330DD-0D07-4054-8E7A-D69CB3E38C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.</a:t>
            </a:r>
            <a:endParaRPr lang="en-US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07290D-206B-44AB-9015-B80D99F1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/>
                </a:solidFill>
              </a:rPr>
              <a:t>Appendix</a:t>
            </a:r>
          </a:p>
        </p:txBody>
      </p:sp>
      <p:pic>
        <p:nvPicPr>
          <p:cNvPr id="4" name="Picture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B29BA302-42CE-4AD8-9AF8-B54652DBE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778" y="1210892"/>
            <a:ext cx="4015596" cy="31422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7EAA3C-63EF-448E-92E9-4C59E198B5AB}"/>
              </a:ext>
            </a:extLst>
          </p:cNvPr>
          <p:cNvSpPr txBox="1"/>
          <p:nvPr/>
        </p:nvSpPr>
        <p:spPr>
          <a:xfrm>
            <a:off x="1863306" y="4359575"/>
            <a:ext cx="57300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kern="1200">
                <a:solidFill>
                  <a:schemeClr val="tx1"/>
                </a:solidFill>
                <a:latin typeface="Times New Roman"/>
                <a:cs typeface="Times New Roman"/>
              </a:rPr>
              <a:t>Guidelines for interpreting source rock quantity, quality and maturation, and commonly used Rock-Eval parameters.</a:t>
            </a:r>
          </a:p>
        </p:txBody>
      </p:sp>
    </p:spTree>
    <p:extLst>
      <p:ext uri="{BB962C8B-B14F-4D97-AF65-F5344CB8AC3E}">
        <p14:creationId xmlns:p14="http://schemas.microsoft.com/office/powerpoint/2010/main" val="344718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5"/>
          <p:cNvSpPr txBox="1">
            <a:spLocks noGrp="1"/>
          </p:cNvSpPr>
          <p:nvPr>
            <p:ph type="title"/>
          </p:nvPr>
        </p:nvSpPr>
        <p:spPr>
          <a:xfrm>
            <a:off x="0" y="34224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/>
        </p:nvSpPr>
        <p:spPr>
          <a:xfrm>
            <a:off x="2555776" y="123478"/>
            <a:ext cx="6588224" cy="576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Agenda Style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0" y="1239925"/>
            <a:ext cx="3384376" cy="3384376"/>
          </a:xfrm>
          <a:prstGeom prst="blockArc">
            <a:avLst>
              <a:gd name="adj1" fmla="val 16173554"/>
              <a:gd name="adj2" fmla="val 5420172"/>
              <a:gd name="adj3" fmla="val 998"/>
            </a:avLst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4"/>
          <p:cNvSpPr/>
          <p:nvPr/>
        </p:nvSpPr>
        <p:spPr>
          <a:xfrm>
            <a:off x="2341373" y="1238007"/>
            <a:ext cx="526508" cy="526508"/>
          </a:xfrm>
          <a:prstGeom prst="diamond">
            <a:avLst/>
          </a:prstGeom>
          <a:solidFill>
            <a:srgbClr val="A4D144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2909950" y="1814071"/>
            <a:ext cx="526508" cy="526508"/>
          </a:xfrm>
          <a:prstGeom prst="diamond">
            <a:avLst/>
          </a:prstGeom>
          <a:solidFill>
            <a:srgbClr val="A4D144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4"/>
          <p:cNvSpPr/>
          <p:nvPr/>
        </p:nvSpPr>
        <p:spPr>
          <a:xfrm>
            <a:off x="2909950" y="3470255"/>
            <a:ext cx="526508" cy="526508"/>
          </a:xfrm>
          <a:prstGeom prst="diamond">
            <a:avLst/>
          </a:prstGeom>
          <a:solidFill>
            <a:srgbClr val="A4D144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4"/>
          <p:cNvSpPr/>
          <p:nvPr/>
        </p:nvSpPr>
        <p:spPr>
          <a:xfrm>
            <a:off x="2341373" y="4043012"/>
            <a:ext cx="526508" cy="526508"/>
          </a:xfrm>
          <a:prstGeom prst="diamond">
            <a:avLst/>
          </a:prstGeom>
          <a:solidFill>
            <a:srgbClr val="A4D144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/>
          <p:nvPr/>
        </p:nvSpPr>
        <p:spPr>
          <a:xfrm>
            <a:off x="3085535" y="2642163"/>
            <a:ext cx="526508" cy="526508"/>
          </a:xfrm>
          <a:prstGeom prst="diamond">
            <a:avLst/>
          </a:prstGeom>
          <a:solidFill>
            <a:srgbClr val="A4D144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3173202" y="1326012"/>
            <a:ext cx="1509728" cy="276999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</a:p>
        </p:txBody>
      </p:sp>
      <p:sp>
        <p:nvSpPr>
          <p:cNvPr id="232" name="Google Shape;232;p24"/>
          <p:cNvSpPr txBox="1"/>
          <p:nvPr/>
        </p:nvSpPr>
        <p:spPr>
          <a:xfrm>
            <a:off x="3642719" y="1938825"/>
            <a:ext cx="1368152" cy="276999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Findings</a:t>
            </a:r>
            <a:endParaRPr sz="1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3887924" y="2766917"/>
            <a:ext cx="1368152" cy="276999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Implications</a:t>
            </a:r>
            <a:endParaRPr sz="1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3557210" y="3504318"/>
            <a:ext cx="1643335" cy="458382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Deep Dive on Solution / Prototype</a:t>
            </a:r>
            <a:endParaRPr sz="1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3173202" y="4153926"/>
            <a:ext cx="1368152" cy="458382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Summary and Call for Action</a:t>
            </a:r>
            <a:endParaRPr sz="1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4"/>
          <p:cNvSpPr/>
          <p:nvPr/>
        </p:nvSpPr>
        <p:spPr>
          <a:xfrm>
            <a:off x="2458847" y="1301206"/>
            <a:ext cx="2850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4"/>
          <p:cNvSpPr/>
          <p:nvPr/>
        </p:nvSpPr>
        <p:spPr>
          <a:xfrm>
            <a:off x="3030703" y="1877270"/>
            <a:ext cx="2850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"/>
          <p:cNvSpPr/>
          <p:nvPr/>
        </p:nvSpPr>
        <p:spPr>
          <a:xfrm>
            <a:off x="3206288" y="2705362"/>
            <a:ext cx="2850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"/>
          <p:cNvSpPr/>
          <p:nvPr/>
        </p:nvSpPr>
        <p:spPr>
          <a:xfrm>
            <a:off x="3030702" y="3533454"/>
            <a:ext cx="2850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4"/>
          <p:cNvSpPr/>
          <p:nvPr/>
        </p:nvSpPr>
        <p:spPr>
          <a:xfrm>
            <a:off x="2467227" y="4104364"/>
            <a:ext cx="2850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0" y="34224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8" descr="A person standing on a sidewalk&#10;&#10;Description automatically generated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t="9250" b="9250"/>
          <a:stretch/>
        </p:blipFill>
        <p:spPr>
          <a:xfrm>
            <a:off x="952218" y="2527876"/>
            <a:ext cx="758700" cy="101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pic>
        <p:nvPicPr>
          <p:cNvPr id="292" name="Google Shape;292;p28" descr="A person posing for a picture&#10;&#10;Description automatically generated"/>
          <p:cNvPicPr preferRelativeResize="0">
            <a:picLocks noGrp="1"/>
          </p:cNvPicPr>
          <p:nvPr>
            <p:ph type="pic" idx="4"/>
          </p:nvPr>
        </p:nvPicPr>
        <p:blipFill rotWithShape="1">
          <a:blip r:embed="rId4"/>
          <a:srcRect t="9250" b="9250"/>
          <a:stretch/>
        </p:blipFill>
        <p:spPr>
          <a:xfrm>
            <a:off x="952218" y="3720395"/>
            <a:ext cx="758700" cy="101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grpSp>
        <p:nvGrpSpPr>
          <p:cNvPr id="293" name="Google Shape;293;p28"/>
          <p:cNvGrpSpPr/>
          <p:nvPr/>
        </p:nvGrpSpPr>
        <p:grpSpPr>
          <a:xfrm>
            <a:off x="2411760" y="2611505"/>
            <a:ext cx="2696156" cy="870324"/>
            <a:chOff x="2339752" y="1426937"/>
            <a:chExt cx="2215538" cy="464301"/>
          </a:xfrm>
        </p:grpSpPr>
        <p:sp>
          <p:nvSpPr>
            <p:cNvPr id="294" name="Google Shape;294;p28"/>
            <p:cNvSpPr txBox="1"/>
            <p:nvPr/>
          </p:nvSpPr>
          <p:spPr>
            <a:xfrm>
              <a:off x="2339752" y="1426937"/>
              <a:ext cx="2215538" cy="2345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3F3F3F"/>
                </a:buClr>
              </a:pPr>
              <a:r>
                <a:rPr lang="en" sz="2400" b="1" err="1">
                  <a:solidFill>
                    <a:srgbClr val="3F3F3F"/>
                  </a:solidFill>
                </a:rPr>
                <a:t>Efa</a:t>
              </a:r>
              <a:r>
                <a:rPr lang="en" sz="2400" b="1">
                  <a:solidFill>
                    <a:srgbClr val="3F3F3F"/>
                  </a:solidFill>
                </a:rPr>
                <a:t> Aku Akoto</a:t>
              </a:r>
            </a:p>
          </p:txBody>
        </p:sp>
        <p:sp>
          <p:nvSpPr>
            <p:cNvPr id="295" name="Google Shape;295;p28"/>
            <p:cNvSpPr txBox="1"/>
            <p:nvPr/>
          </p:nvSpPr>
          <p:spPr>
            <a:xfrm>
              <a:off x="2339752" y="1641658"/>
              <a:ext cx="1728192" cy="24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Font typeface="Arial"/>
                <a:buNone/>
              </a:pPr>
              <a:r>
                <a:rPr lang="en" sz="20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  <a:endParaRPr sz="2400"/>
            </a:p>
          </p:txBody>
        </p:sp>
      </p:grpSp>
      <p:grpSp>
        <p:nvGrpSpPr>
          <p:cNvPr id="300" name="Google Shape;300;p28"/>
          <p:cNvGrpSpPr/>
          <p:nvPr/>
        </p:nvGrpSpPr>
        <p:grpSpPr>
          <a:xfrm>
            <a:off x="2411760" y="4074905"/>
            <a:ext cx="4389090" cy="589966"/>
            <a:chOff x="2339752" y="1513225"/>
            <a:chExt cx="2321868" cy="378013"/>
          </a:xfrm>
        </p:grpSpPr>
        <p:sp>
          <p:nvSpPr>
            <p:cNvPr id="301" name="Google Shape;301;p28"/>
            <p:cNvSpPr txBox="1"/>
            <p:nvPr/>
          </p:nvSpPr>
          <p:spPr>
            <a:xfrm>
              <a:off x="2339752" y="1513225"/>
              <a:ext cx="2321868" cy="1482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3F3F3F"/>
                </a:buClr>
              </a:pPr>
              <a:r>
                <a:rPr lang="en" sz="2400" b="1">
                  <a:solidFill>
                    <a:srgbClr val="3F3F3F"/>
                  </a:solidFill>
                </a:rPr>
                <a:t>Slyvia Tawiah Tetteh</a:t>
              </a:r>
            </a:p>
          </p:txBody>
        </p:sp>
        <p:sp>
          <p:nvSpPr>
            <p:cNvPr id="302" name="Google Shape;302;p28"/>
            <p:cNvSpPr txBox="1"/>
            <p:nvPr/>
          </p:nvSpPr>
          <p:spPr>
            <a:xfrm>
              <a:off x="2339752" y="1641658"/>
              <a:ext cx="1728192" cy="24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Font typeface="Arial"/>
                <a:buNone/>
              </a:pPr>
              <a:r>
                <a:rPr lang="en" sz="20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  <a:endParaRPr sz="2400"/>
            </a:p>
          </p:txBody>
        </p:sp>
      </p:grpSp>
      <p:grpSp>
        <p:nvGrpSpPr>
          <p:cNvPr id="307" name="Google Shape;307;p28"/>
          <p:cNvGrpSpPr/>
          <p:nvPr/>
        </p:nvGrpSpPr>
        <p:grpSpPr>
          <a:xfrm>
            <a:off x="2411759" y="1418281"/>
            <a:ext cx="5003453" cy="870324"/>
            <a:chOff x="2339752" y="1426937"/>
            <a:chExt cx="1728192" cy="464301"/>
          </a:xfrm>
        </p:grpSpPr>
        <p:sp>
          <p:nvSpPr>
            <p:cNvPr id="308" name="Google Shape;308;p28"/>
            <p:cNvSpPr txBox="1"/>
            <p:nvPr/>
          </p:nvSpPr>
          <p:spPr>
            <a:xfrm>
              <a:off x="2339752" y="1426937"/>
              <a:ext cx="1728192" cy="2460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Font typeface="Arial"/>
                <a:buNone/>
              </a:pPr>
              <a:r>
                <a:rPr lang="en" sz="2400" b="1" err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Abanisenioluwa</a:t>
              </a:r>
              <a:r>
                <a:rPr lang="en" sz="24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Kolawole </a:t>
              </a:r>
              <a:r>
                <a:rPr lang="en" sz="2400" b="1" err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Orojo</a:t>
              </a:r>
              <a:endParaRPr sz="2400" err="1"/>
            </a:p>
          </p:txBody>
        </p:sp>
        <p:sp>
          <p:nvSpPr>
            <p:cNvPr id="309" name="Google Shape;309;p28"/>
            <p:cNvSpPr txBox="1"/>
            <p:nvPr/>
          </p:nvSpPr>
          <p:spPr>
            <a:xfrm>
              <a:off x="2339752" y="1641658"/>
              <a:ext cx="1728192" cy="24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Font typeface="Arial"/>
                <a:buNone/>
              </a:pPr>
              <a:r>
                <a:rPr lang="en" sz="2000" b="1">
                  <a:solidFill>
                    <a:srgbClr val="3F3F3F"/>
                  </a:solidFill>
                </a:rPr>
                <a:t>Team Lead</a:t>
              </a:r>
              <a:endParaRPr sz="2400"/>
            </a:p>
          </p:txBody>
        </p:sp>
      </p:grpSp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1125" y="212828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4000"/>
              <a:t>Our Team Layout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79175D-052C-4031-AE19-2AD9CC7326BB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/>
          </a:p>
        </p:txBody>
      </p:sp>
      <p:pic>
        <p:nvPicPr>
          <p:cNvPr id="7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6EAC89A-C9C3-4265-BC2D-14D07E239A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22" y="1324406"/>
            <a:ext cx="945876" cy="10617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7"/>
          <p:cNvSpPr/>
          <p:nvPr/>
        </p:nvSpPr>
        <p:spPr>
          <a:xfrm>
            <a:off x="2411142" y="1515054"/>
            <a:ext cx="1080120" cy="1080120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7"/>
          <p:cNvSpPr/>
          <p:nvPr/>
        </p:nvSpPr>
        <p:spPr>
          <a:xfrm>
            <a:off x="5811258" y="1523341"/>
            <a:ext cx="1080120" cy="1080120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7"/>
          <p:cNvSpPr txBox="1"/>
          <p:nvPr/>
        </p:nvSpPr>
        <p:spPr>
          <a:xfrm>
            <a:off x="2519938" y="2624071"/>
            <a:ext cx="8625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4994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3600" b="1">
              <a:solidFill>
                <a:srgbClr val="6499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7"/>
          <p:cNvSpPr txBox="1"/>
          <p:nvPr/>
        </p:nvSpPr>
        <p:spPr>
          <a:xfrm>
            <a:off x="5920054" y="2630350"/>
            <a:ext cx="8625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4994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3600" b="1">
              <a:solidFill>
                <a:srgbClr val="6499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7"/>
          <p:cNvSpPr txBox="1"/>
          <p:nvPr/>
        </p:nvSpPr>
        <p:spPr>
          <a:xfrm>
            <a:off x="1401008" y="3257380"/>
            <a:ext cx="310038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What is the probability of the well generating oil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 txBox="1"/>
          <p:nvPr/>
        </p:nvSpPr>
        <p:spPr>
          <a:xfrm>
            <a:off x="4801124" y="3257379"/>
            <a:ext cx="3100388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What is the probability of the well generating gas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2792682" y="1867117"/>
            <a:ext cx="317040" cy="31611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close/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close/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close/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close/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close/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close/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close/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close/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close/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close/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  <a:close/>
              </a:path>
            </a:pathLst>
          </a:cu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6163321" y="1845464"/>
            <a:ext cx="375994" cy="37599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2419" y="72135"/>
                </a:moveTo>
                <a:lnTo>
                  <a:pt x="31039" y="106364"/>
                </a:lnTo>
                <a:cubicBezTo>
                  <a:pt x="48614" y="117343"/>
                  <a:pt x="70886" y="117439"/>
                  <a:pt x="88556" y="106615"/>
                </a:cubicBezTo>
                <a:lnTo>
                  <a:pt x="67470" y="72194"/>
                </a:lnTo>
                <a:cubicBezTo>
                  <a:pt x="65314" y="73574"/>
                  <a:pt x="62747" y="74346"/>
                  <a:pt x="60000" y="74346"/>
                </a:cubicBezTo>
                <a:cubicBezTo>
                  <a:pt x="57208" y="74346"/>
                  <a:pt x="54602" y="73548"/>
                  <a:pt x="52419" y="72135"/>
                </a:cubicBezTo>
                <a:close/>
                <a:moveTo>
                  <a:pt x="60000" y="50036"/>
                </a:moveTo>
                <a:cubicBezTo>
                  <a:pt x="54497" y="50036"/>
                  <a:pt x="50036" y="54497"/>
                  <a:pt x="50036" y="60000"/>
                </a:cubicBezTo>
                <a:cubicBezTo>
                  <a:pt x="50036" y="65503"/>
                  <a:pt x="54497" y="69964"/>
                  <a:pt x="60000" y="69964"/>
                </a:cubicBezTo>
                <a:cubicBezTo>
                  <a:pt x="65503" y="69964"/>
                  <a:pt x="69964" y="65503"/>
                  <a:pt x="69964" y="60000"/>
                </a:cubicBezTo>
                <a:cubicBezTo>
                  <a:pt x="69964" y="54497"/>
                  <a:pt x="65503" y="50036"/>
                  <a:pt x="60000" y="50036"/>
                </a:cubicBezTo>
                <a:close/>
                <a:moveTo>
                  <a:pt x="86091" y="11961"/>
                </a:moveTo>
                <a:lnTo>
                  <a:pt x="66816" y="47449"/>
                </a:lnTo>
                <a:cubicBezTo>
                  <a:pt x="71315" y="49821"/>
                  <a:pt x="74346" y="54556"/>
                  <a:pt x="74346" y="60000"/>
                </a:cubicBezTo>
                <a:lnTo>
                  <a:pt x="74296" y="60496"/>
                </a:lnTo>
                <a:lnTo>
                  <a:pt x="114633" y="61898"/>
                </a:lnTo>
                <a:cubicBezTo>
                  <a:pt x="115353" y="41188"/>
                  <a:pt x="104301" y="21852"/>
                  <a:pt x="86091" y="11961"/>
                </a:cubicBezTo>
                <a:close/>
                <a:moveTo>
                  <a:pt x="34327" y="11736"/>
                </a:moveTo>
                <a:cubicBezTo>
                  <a:pt x="16032" y="21468"/>
                  <a:pt x="4812" y="40707"/>
                  <a:pt x="5351" y="61423"/>
                </a:cubicBezTo>
                <a:lnTo>
                  <a:pt x="45691" y="60372"/>
                </a:lnTo>
                <a:cubicBezTo>
                  <a:pt x="45655" y="60249"/>
                  <a:pt x="45653" y="60124"/>
                  <a:pt x="45653" y="60000"/>
                </a:cubicBezTo>
                <a:cubicBezTo>
                  <a:pt x="45653" y="54512"/>
                  <a:pt x="48734" y="49744"/>
                  <a:pt x="53292" y="47390"/>
                </a:cubicBez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7"/>
          <p:cNvSpPr txBox="1">
            <a:spLocks noGrp="1"/>
          </p:cNvSpPr>
          <p:nvPr>
            <p:ph type="title"/>
          </p:nvPr>
        </p:nvSpPr>
        <p:spPr>
          <a:xfrm>
            <a:off x="0" y="239104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3F3F3F"/>
              </a:buClr>
            </a:pPr>
            <a:r>
              <a:rPr lang="en-US"/>
              <a:t>Problem Statement</a:t>
            </a:r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/>
          <p:nvPr/>
        </p:nvSpPr>
        <p:spPr>
          <a:xfrm>
            <a:off x="0" y="2308010"/>
            <a:ext cx="9144000" cy="36000"/>
          </a:xfrm>
          <a:prstGeom prst="rect">
            <a:avLst/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29"/>
          <p:cNvSpPr/>
          <p:nvPr/>
        </p:nvSpPr>
        <p:spPr>
          <a:xfrm>
            <a:off x="5972497" y="2106333"/>
            <a:ext cx="436064" cy="436064"/>
          </a:xfrm>
          <a:prstGeom prst="diamond">
            <a:avLst/>
          </a:prstGeom>
          <a:solidFill>
            <a:schemeClr val="bg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9"/>
          <p:cNvSpPr/>
          <p:nvPr/>
        </p:nvSpPr>
        <p:spPr>
          <a:xfrm>
            <a:off x="1168563" y="2139702"/>
            <a:ext cx="332753" cy="332753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9"/>
          <p:cNvSpPr/>
          <p:nvPr/>
        </p:nvSpPr>
        <p:spPr>
          <a:xfrm>
            <a:off x="2787093" y="2139702"/>
            <a:ext cx="332753" cy="332753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9"/>
          <p:cNvSpPr/>
          <p:nvPr/>
        </p:nvSpPr>
        <p:spPr>
          <a:xfrm>
            <a:off x="4405623" y="2139702"/>
            <a:ext cx="332753" cy="332753"/>
          </a:xfrm>
          <a:prstGeom prst="diamond">
            <a:avLst/>
          </a:prstGeom>
          <a:solidFill>
            <a:schemeClr val="lt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9"/>
          <p:cNvSpPr/>
          <p:nvPr/>
        </p:nvSpPr>
        <p:spPr>
          <a:xfrm>
            <a:off x="7642682" y="2139702"/>
            <a:ext cx="332753" cy="332753"/>
          </a:xfrm>
          <a:prstGeom prst="diamond">
            <a:avLst/>
          </a:prstGeom>
          <a:solidFill>
            <a:srgbClr val="649941"/>
          </a:solidFill>
          <a:ln w="25400" cap="flat" cmpd="sng">
            <a:solidFill>
              <a:srgbClr val="6499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1" name="Google Shape;331;p29"/>
          <p:cNvGrpSpPr/>
          <p:nvPr/>
        </p:nvGrpSpPr>
        <p:grpSpPr>
          <a:xfrm>
            <a:off x="552403" y="2739079"/>
            <a:ext cx="1565073" cy="1453493"/>
            <a:chOff x="1985513" y="4307149"/>
            <a:chExt cx="2601799" cy="1453493"/>
          </a:xfrm>
        </p:grpSpPr>
        <p:sp>
          <p:nvSpPr>
            <p:cNvPr id="332" name="Google Shape;332;p29"/>
            <p:cNvSpPr txBox="1"/>
            <p:nvPr/>
          </p:nvSpPr>
          <p:spPr>
            <a:xfrm>
              <a:off x="2004346" y="4560313"/>
              <a:ext cx="256440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Brainstorming session which was filtered to two main problems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9"/>
            <p:cNvSpPr txBox="1"/>
            <p:nvPr/>
          </p:nvSpPr>
          <p:spPr>
            <a:xfrm>
              <a:off x="1985513" y="4307149"/>
              <a:ext cx="260179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3F3F3F"/>
                  </a:solidFill>
                </a:rPr>
                <a:t>Problem Definition</a:t>
              </a:r>
              <a:endParaRPr sz="11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4" name="Google Shape;334;p29"/>
          <p:cNvGrpSpPr/>
          <p:nvPr/>
        </p:nvGrpSpPr>
        <p:grpSpPr>
          <a:xfrm>
            <a:off x="2170933" y="2739079"/>
            <a:ext cx="1565073" cy="1453493"/>
            <a:chOff x="1985513" y="4307149"/>
            <a:chExt cx="2601799" cy="1453493"/>
          </a:xfrm>
        </p:grpSpPr>
        <p:sp>
          <p:nvSpPr>
            <p:cNvPr id="335" name="Google Shape;335;p29"/>
            <p:cNvSpPr txBox="1"/>
            <p:nvPr/>
          </p:nvSpPr>
          <p:spPr>
            <a:xfrm>
              <a:off x="2004346" y="4560313"/>
              <a:ext cx="256440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3F3F3F"/>
                  </a:solidFill>
                </a:rPr>
                <a:t>Rock Eval Pyrolysis was used to gather the parameters needed to train the model     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9"/>
            <p:cNvSpPr txBox="1"/>
            <p:nvPr/>
          </p:nvSpPr>
          <p:spPr>
            <a:xfrm>
              <a:off x="1985513" y="4307149"/>
              <a:ext cx="260179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Data Gathering</a:t>
              </a:r>
            </a:p>
          </p:txBody>
        </p:sp>
      </p:grpSp>
      <p:grpSp>
        <p:nvGrpSpPr>
          <p:cNvPr id="337" name="Google Shape;337;p29"/>
          <p:cNvGrpSpPr/>
          <p:nvPr/>
        </p:nvGrpSpPr>
        <p:grpSpPr>
          <a:xfrm>
            <a:off x="5407993" y="2739086"/>
            <a:ext cx="1565073" cy="1868639"/>
            <a:chOff x="1985513" y="4307149"/>
            <a:chExt cx="2601799" cy="1384674"/>
          </a:xfrm>
        </p:grpSpPr>
        <p:sp>
          <p:nvSpPr>
            <p:cNvPr id="338" name="Google Shape;338;p29"/>
            <p:cNvSpPr txBox="1"/>
            <p:nvPr/>
          </p:nvSpPr>
          <p:spPr>
            <a:xfrm>
              <a:off x="2004346" y="4491494"/>
              <a:ext cx="256440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Multiple classification models were </a:t>
              </a:r>
              <a:r>
                <a:rPr lang="en" sz="1200">
                  <a:solidFill>
                    <a:srgbClr val="3F3F3F"/>
                  </a:solidFill>
                </a:rPr>
                <a:t>chosen</a:t>
              </a: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. These were filtered to the </a:t>
              </a:r>
              <a:r>
                <a:rPr lang="en" sz="1200">
                  <a:solidFill>
                    <a:srgbClr val="3F3F3F"/>
                  </a:solidFill>
                </a:rPr>
                <a:t>final </a:t>
              </a: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model which was an AdaBoost Classifier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9"/>
            <p:cNvSpPr txBox="1"/>
            <p:nvPr/>
          </p:nvSpPr>
          <p:spPr>
            <a:xfrm>
              <a:off x="1985513" y="4307149"/>
              <a:ext cx="260179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Choose a Model</a:t>
              </a:r>
            </a:p>
          </p:txBody>
        </p:sp>
      </p:grpSp>
      <p:grpSp>
        <p:nvGrpSpPr>
          <p:cNvPr id="340" name="Google Shape;340;p29"/>
          <p:cNvGrpSpPr/>
          <p:nvPr/>
        </p:nvGrpSpPr>
        <p:grpSpPr>
          <a:xfrm>
            <a:off x="3789463" y="2739079"/>
            <a:ext cx="1565073" cy="1868646"/>
            <a:chOff x="1985513" y="4307149"/>
            <a:chExt cx="2601799" cy="1868646"/>
          </a:xfrm>
        </p:grpSpPr>
        <p:sp>
          <p:nvSpPr>
            <p:cNvPr id="341" name="Google Shape;341;p29"/>
            <p:cNvSpPr txBox="1"/>
            <p:nvPr/>
          </p:nvSpPr>
          <p:spPr>
            <a:xfrm>
              <a:off x="2004346" y="4560313"/>
              <a:ext cx="2564400" cy="16154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F3F3F"/>
                  </a:solidFill>
                </a:rPr>
                <a:t>All missing value were removed from the data. Then new feature were added then the data was </a:t>
              </a:r>
              <a:r>
                <a:rPr lang="en" sz="1200" err="1">
                  <a:solidFill>
                    <a:srgbClr val="3F3F3F"/>
                  </a:solidFill>
                </a:rPr>
                <a:t>MaxAbsScaler</a:t>
              </a:r>
              <a:r>
                <a:rPr lang="en" sz="1200">
                  <a:solidFill>
                    <a:srgbClr val="3F3F3F"/>
                  </a:solidFill>
                </a:rPr>
                <a:t> before being pasted to the model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9"/>
            <p:cNvSpPr txBox="1"/>
            <p:nvPr/>
          </p:nvSpPr>
          <p:spPr>
            <a:xfrm>
              <a:off x="1985513" y="4307149"/>
              <a:ext cx="260179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Data Preparation</a:t>
              </a:r>
            </a:p>
          </p:txBody>
        </p:sp>
      </p:grpSp>
      <p:grpSp>
        <p:nvGrpSpPr>
          <p:cNvPr id="343" name="Google Shape;343;p29"/>
          <p:cNvGrpSpPr/>
          <p:nvPr/>
        </p:nvGrpSpPr>
        <p:grpSpPr>
          <a:xfrm>
            <a:off x="7026522" y="2739079"/>
            <a:ext cx="1565073" cy="1453493"/>
            <a:chOff x="1985513" y="4307149"/>
            <a:chExt cx="2601799" cy="1453493"/>
          </a:xfrm>
        </p:grpSpPr>
        <p:sp>
          <p:nvSpPr>
            <p:cNvPr id="344" name="Google Shape;344;p29"/>
            <p:cNvSpPr txBox="1"/>
            <p:nvPr/>
          </p:nvSpPr>
          <p:spPr>
            <a:xfrm>
              <a:off x="2004346" y="4560313"/>
              <a:ext cx="256440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Model was </a:t>
              </a:r>
              <a:r>
                <a:rPr lang="en" sz="1200">
                  <a:solidFill>
                    <a:srgbClr val="3F3F3F"/>
                  </a:solidFill>
                </a:rPr>
                <a:t>trained</a:t>
              </a: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using </a:t>
              </a:r>
              <a:r>
                <a:rPr lang="en" sz="1200">
                  <a:solidFill>
                    <a:srgbClr val="3F3F3F"/>
                  </a:solidFill>
                </a:rPr>
                <a:t>the</a:t>
              </a: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best parameters and cross validation scores were also recorded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9"/>
            <p:cNvSpPr txBox="1"/>
            <p:nvPr/>
          </p:nvSpPr>
          <p:spPr>
            <a:xfrm>
              <a:off x="1985513" y="4307149"/>
              <a:ext cx="260179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Train the Model</a:t>
              </a:r>
            </a:p>
          </p:txBody>
        </p:sp>
      </p:grpSp>
      <p:sp>
        <p:nvSpPr>
          <p:cNvPr id="347" name="Google Shape;347;p29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4000"/>
              <a:t>Timeline Of Model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4B1BACD-59D8-47BA-8F0C-D496ED32AD7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94671" y="1016253"/>
            <a:ext cx="3688080" cy="3396615"/>
          </a:xfrm>
          <a:prstGeom prst="rect">
            <a:avLst/>
          </a:prstGeom>
        </p:spPr>
      </p:pic>
      <p:sp>
        <p:nvSpPr>
          <p:cNvPr id="623" name="Google Shape;623;p41"/>
          <p:cNvSpPr txBox="1"/>
          <p:nvPr/>
        </p:nvSpPr>
        <p:spPr>
          <a:xfrm>
            <a:off x="523650" y="411510"/>
            <a:ext cx="3472286" cy="1551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Font typeface="Arial"/>
              <a:buNone/>
            </a:pPr>
            <a:r>
              <a:rPr lang="en-US" sz="2800" b="1">
                <a:solidFill>
                  <a:srgbClr val="3F3F3F"/>
                </a:solidFill>
              </a:rPr>
              <a:t>Counting Plot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Font typeface="Arial"/>
              <a:buNone/>
            </a:pPr>
            <a:endParaRPr lang="en-US"/>
          </a:p>
        </p:txBody>
      </p:sp>
      <p:sp>
        <p:nvSpPr>
          <p:cNvPr id="4" name="Google Shape;623;p41">
            <a:extLst>
              <a:ext uri="{FF2B5EF4-FFF2-40B4-BE49-F238E27FC236}">
                <a16:creationId xmlns:a16="http://schemas.microsoft.com/office/drawing/2014/main" id="{252575ED-DA61-4088-8B4F-613E01B456DC}"/>
              </a:ext>
            </a:extLst>
          </p:cNvPr>
          <p:cNvSpPr txBox="1"/>
          <p:nvPr/>
        </p:nvSpPr>
        <p:spPr>
          <a:xfrm>
            <a:off x="5250866" y="3932888"/>
            <a:ext cx="3472286" cy="1551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Font typeface="Arial"/>
              <a:buNone/>
            </a:pPr>
            <a:r>
              <a:rPr lang="en-US" sz="2800" b="1">
                <a:solidFill>
                  <a:srgbClr val="3F3F3F"/>
                </a:solidFill>
              </a:rPr>
              <a:t>Correlation Plot</a:t>
            </a:r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EABCEB-509F-4D70-8CF8-9938AF4AE0D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19939" y="1515944"/>
            <a:ext cx="2852420" cy="3329940"/>
          </a:xfrm>
          <a:prstGeom prst="rect">
            <a:avLst/>
          </a:prstGeom>
        </p:spPr>
      </p:pic>
      <p:sp>
        <p:nvSpPr>
          <p:cNvPr id="5" name="Google Shape;285;p27">
            <a:extLst>
              <a:ext uri="{FF2B5EF4-FFF2-40B4-BE49-F238E27FC236}">
                <a16:creationId xmlns:a16="http://schemas.microsoft.com/office/drawing/2014/main" id="{5072E2C1-9530-4E5E-A429-D39BA12AEEF1}"/>
              </a:ext>
            </a:extLst>
          </p:cNvPr>
          <p:cNvSpPr txBox="1">
            <a:spLocks/>
          </p:cNvSpPr>
          <p:nvPr/>
        </p:nvSpPr>
        <p:spPr>
          <a:xfrm>
            <a:off x="0" y="239104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3F3F3F"/>
              </a:buClr>
            </a:pPr>
            <a:r>
              <a:rPr lang="en-US" sz="3600"/>
              <a:t>Data Finding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3"/>
          <p:cNvSpPr/>
          <p:nvPr/>
        </p:nvSpPr>
        <p:spPr>
          <a:xfrm>
            <a:off x="761092" y="1484833"/>
            <a:ext cx="3240000" cy="72000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53"/>
          <p:cNvSpPr/>
          <p:nvPr/>
        </p:nvSpPr>
        <p:spPr>
          <a:xfrm>
            <a:off x="5142910" y="1481096"/>
            <a:ext cx="3240000" cy="72000"/>
          </a:xfrm>
          <a:prstGeom prst="rect">
            <a:avLst/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53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lt1"/>
              </a:buClr>
            </a:pPr>
            <a:r>
              <a:rPr lang="en-US" sz="4000"/>
              <a:t>Implications</a:t>
            </a:r>
            <a:endParaRPr lang="en" sz="40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E1379-CF57-4739-AD2A-22CC91A0D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31" y="1684207"/>
            <a:ext cx="3861196" cy="33156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5372FE-5947-49E0-9FF9-A92EB9EC2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872" y="1653767"/>
            <a:ext cx="3646075" cy="32769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3"/>
          <p:cNvSpPr/>
          <p:nvPr/>
        </p:nvSpPr>
        <p:spPr>
          <a:xfrm>
            <a:off x="761092" y="1484833"/>
            <a:ext cx="3240000" cy="72000"/>
          </a:xfrm>
          <a:prstGeom prst="rect">
            <a:avLst/>
          </a:prstGeom>
          <a:solidFill>
            <a:srgbClr val="A4D1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53"/>
          <p:cNvSpPr/>
          <p:nvPr/>
        </p:nvSpPr>
        <p:spPr>
          <a:xfrm>
            <a:off x="5142910" y="1481096"/>
            <a:ext cx="3240000" cy="72000"/>
          </a:xfrm>
          <a:prstGeom prst="rect">
            <a:avLst/>
          </a:prstGeom>
          <a:solidFill>
            <a:srgbClr val="6499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53"/>
          <p:cNvSpPr txBox="1">
            <a:spLocks noGrp="1"/>
          </p:cNvSpPr>
          <p:nvPr>
            <p:ph type="title"/>
          </p:nvPr>
        </p:nvSpPr>
        <p:spPr>
          <a:xfrm>
            <a:off x="0" y="212828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lt1"/>
              </a:buClr>
            </a:pPr>
            <a:r>
              <a:rPr lang="en-US" sz="4000"/>
              <a:t>Implications</a:t>
            </a:r>
            <a:endParaRPr lang="en" sz="40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D8DA92-0567-44F4-884B-D86618EDE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787" y="1678821"/>
            <a:ext cx="3590340" cy="338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98165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Contents Slide Master</vt:lpstr>
      <vt:lpstr>Challenge Name: Break The Limit (Well Probability) Team Name: Cluster Champs</vt:lpstr>
      <vt:lpstr>PowerPoint Presentation</vt:lpstr>
      <vt:lpstr>Introduction</vt:lpstr>
      <vt:lpstr>Our Team Layout</vt:lpstr>
      <vt:lpstr>Problem Statement</vt:lpstr>
      <vt:lpstr>Timeline Of Model</vt:lpstr>
      <vt:lpstr>PowerPoint Presentation</vt:lpstr>
      <vt:lpstr>Implications</vt:lpstr>
      <vt:lpstr>Implications</vt:lpstr>
      <vt:lpstr>Deep Dive on Solution / Prototype</vt:lpstr>
      <vt:lpstr>PowerPoint Presentation</vt:lpstr>
      <vt:lpstr>Hyperparameter Tuning</vt:lpstr>
      <vt:lpstr>Most Important Feature</vt:lpstr>
      <vt:lpstr>PowerPoint Presentation</vt:lpstr>
      <vt:lpstr>Appendix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Name</dc:title>
  <cp:revision>24</cp:revision>
  <dcterms:modified xsi:type="dcterms:W3CDTF">2020-09-11T12:27:52Z</dcterms:modified>
</cp:coreProperties>
</file>